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305" r:id="rId2"/>
    <p:sldId id="452" r:id="rId3"/>
    <p:sldId id="451" r:id="rId4"/>
    <p:sldId id="456" r:id="rId5"/>
    <p:sldId id="455" r:id="rId6"/>
    <p:sldId id="450" r:id="rId7"/>
    <p:sldId id="453" r:id="rId8"/>
    <p:sldId id="457" r:id="rId9"/>
  </p:sldIdLst>
  <p:sldSz cx="9144000" cy="6858000" type="screen4x3"/>
  <p:notesSz cx="11820525" cy="8296275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64">
          <p15:clr>
            <a:srgbClr val="A4A3A4"/>
          </p15:clr>
        </p15:guide>
        <p15:guide id="2" pos="36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600"/>
    <a:srgbClr val="FFEB6B"/>
    <a:srgbClr val="FFCC66"/>
    <a:srgbClr val="FFFF99"/>
    <a:srgbClr val="135192"/>
    <a:srgbClr val="0042D1"/>
    <a:srgbClr val="FFFFFF"/>
    <a:srgbClr val="A50109"/>
    <a:srgbClr val="FFD8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47" autoAdjust="0"/>
    <p:restoredTop sz="79464" autoAdjust="0"/>
  </p:normalViewPr>
  <p:slideViewPr>
    <p:cSldViewPr>
      <p:cViewPr varScale="1">
        <p:scale>
          <a:sx n="87" d="100"/>
          <a:sy n="87" d="100"/>
        </p:scale>
        <p:origin x="2064" y="184"/>
      </p:cViewPr>
      <p:guideLst>
        <p:guide orient="horz" pos="864"/>
        <p:guide pos="36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69925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algn="r"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69925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algn="r" defTabSz="1149350">
              <a:defRPr sz="1600"/>
            </a:lvl1pPr>
          </a:lstStyle>
          <a:p>
            <a:pPr>
              <a:defRPr/>
            </a:pPr>
            <a:fld id="{3F1BFB3E-A7B4-BC49-9CA2-F3D3041D9696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3266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669925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algn="r"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36988" y="622300"/>
            <a:ext cx="4148137" cy="31115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348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576388" y="3940175"/>
            <a:ext cx="866775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348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48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69925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algn="r" defTabSz="1149350">
              <a:defRPr sz="1600"/>
            </a:lvl1pPr>
          </a:lstStyle>
          <a:p>
            <a:pPr>
              <a:defRPr/>
            </a:pPr>
            <a:fld id="{B0BB43F8-657B-9044-BF43-D643B8A724F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246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1699D97-F023-B74E-A0AA-05BDBF456D94}" type="slidenum">
              <a:rPr lang="en-AU" sz="1600"/>
              <a:pPr eaLnBrk="1" hangingPunct="1"/>
              <a:t>1</a:t>
            </a:fld>
            <a:endParaRPr lang="en-AU" sz="16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0714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542757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1213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0080" y="4941169"/>
            <a:ext cx="7772400" cy="720080"/>
          </a:xfrm>
        </p:spPr>
        <p:txBody>
          <a:bodyPr>
            <a:normAutofit/>
          </a:bodyPr>
          <a:lstStyle>
            <a:lvl1pPr algn="r">
              <a:defRPr sz="3400">
                <a:solidFill>
                  <a:srgbClr val="0060A8"/>
                </a:solidFill>
                <a:latin typeface="Georgia" pitchFamily="18" charset="0"/>
              </a:defRPr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232" y="4534272"/>
            <a:ext cx="6400800" cy="406896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rgbClr val="808285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 smtClean="0"/>
              <a:t>Click to edit Master subtitle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ampus-backgroun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85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pic>
        <p:nvPicPr>
          <p:cNvPr id="9" name="Picture 8" descr="UoA_logo_vert_cmyk_midbg.png"/>
          <p:cNvPicPr/>
          <p:nvPr/>
        </p:nvPicPr>
        <p:blipFill>
          <a:blip r:embed="rId3" cstate="screen"/>
          <a:stretch>
            <a:fillRect/>
          </a:stretch>
        </p:blipFill>
        <p:spPr>
          <a:xfrm>
            <a:off x="310772" y="318199"/>
            <a:ext cx="1107584" cy="8212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2776"/>
            <a:ext cx="4038600" cy="47133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776"/>
            <a:ext cx="4038600" cy="47133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6" name="Straight Connector 5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5" name="Straight Connector 4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smtClean="0"/>
              <a:t>Drag picture to placeholder or click icon to add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 smtClean="0"/>
              <a:t>© University of Adelaide 2014</a:t>
            </a:r>
            <a:endParaRPr lang="en-AU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AU" dirty="0"/>
          </a:p>
        </p:txBody>
      </p:sp>
      <p:sp>
        <p:nvSpPr>
          <p:cNvPr id="4" name="Rectangle 9"/>
          <p:cNvSpPr>
            <a:spLocks noChangeArrowheads="1"/>
          </p:cNvSpPr>
          <p:nvPr userDrawn="1"/>
        </p:nvSpPr>
        <p:spPr bwMode="auto">
          <a:xfrm>
            <a:off x="35496" y="6669360"/>
            <a:ext cx="149383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none" lIns="63500" tIns="25400" rIns="63500" bIns="25400">
            <a:spAutoFit/>
          </a:bodyPr>
          <a:lstStyle>
            <a:lvl1pPr defTabSz="7620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742950" indent="-285750" defTabSz="7620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marL="1143000" indent="-228600" defTabSz="7620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marL="1600200" indent="-228600" defTabSz="7620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marL="2057400" indent="-228600" defTabSz="76200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25146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29718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34290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3886200" indent="-228600" defTabSz="7620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102000"/>
              </a:lnSpc>
              <a:defRPr/>
            </a:pPr>
            <a:r>
              <a:rPr lang="en-US" altLang="x-none" sz="900" b="1" dirty="0" smtClean="0">
                <a:latin typeface="Century Schoolbook" charset="0"/>
              </a:rPr>
              <a:t>© 2017 Markus Wagner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0060A8"/>
          </a:solidFill>
          <a:latin typeface="Georgia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eorgia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eorgia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Georgia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Georgia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Georgia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8" Type="http://schemas.openxmlformats.org/officeDocument/2006/relationships/image" Target="../media/image9.jpeg"/><Relationship Id="rId9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openxmlformats.org/officeDocument/2006/relationships/image" Target="../media/image5.pn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Relationship Id="rId8" Type="http://schemas.openxmlformats.org/officeDocument/2006/relationships/image" Target="../media/image9.jpeg"/><Relationship Id="rId9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11.jpeg"/><Relationship Id="rId5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yuni-canvas.adelaide.edu.au/courses/25369" TargetMode="External"/><Relationship Id="rId3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" y="0"/>
            <a:ext cx="9144000" cy="6858000"/>
          </a:xfrm>
          <a:prstGeom prst="rect">
            <a:avLst/>
          </a:prstGeom>
        </p:spPr>
      </p:pic>
      <p:sp>
        <p:nvSpPr>
          <p:cNvPr id="76802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Course: Search-Based Software Engineering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 Narrow" charset="0"/>
                <a:ea typeface="ＭＳ Ｐゴシック" charset="0"/>
                <a:cs typeface="ＭＳ Ｐゴシック" charset="0"/>
              </a:rPr>
              <a:t>General Information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AU" sz="3600" dirty="0"/>
          </a:p>
          <a:p>
            <a:pPr marL="0" indent="0" algn="ctr">
              <a:buNone/>
            </a:pPr>
            <a:r>
              <a:rPr lang="en-AU" sz="3600" dirty="0" smtClean="0"/>
              <a:t>This course is special.</a:t>
            </a:r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3600" dirty="0" smtClean="0"/>
              <a:t>Why?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1160450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0.cs.ucl.ac.uk/staff/J.Petke/images/JPetk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21" y="4172888"/>
            <a:ext cx="1437126" cy="215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077" y="3824133"/>
            <a:ext cx="1672073" cy="1857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orcovado, Rio de Janeiro, January 201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4" b="16403"/>
          <a:stretch/>
        </p:blipFill>
        <p:spPr bwMode="auto">
          <a:xfrm>
            <a:off x="6940121" y="1386193"/>
            <a:ext cx="1982893" cy="2172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cs.adelaide.edu.au/%7Emingyu/mingyu_suit50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1037" y="4172888"/>
            <a:ext cx="1728192" cy="199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earlbarr.com/images/earl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34" y="4343488"/>
            <a:ext cx="1795756" cy="197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adley Alexand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553" y="1182762"/>
            <a:ext cx="1886198" cy="188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://cs.adelaide.edu.au/%7Emarkus/layout/mw-cyclists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893" y="1638911"/>
            <a:ext cx="1820290" cy="1907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36512" y="6309320"/>
            <a:ext cx="435407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600" dirty="0" smtClean="0"/>
              <a:t>Earl and </a:t>
            </a:r>
            <a:r>
              <a:rPr lang="en-AU" sz="1600" dirty="0" err="1" smtClean="0"/>
              <a:t>Justyna</a:t>
            </a:r>
            <a:r>
              <a:rPr lang="en-AU" sz="1600" dirty="0" smtClean="0"/>
              <a:t>: from University College London</a:t>
            </a:r>
          </a:p>
          <a:p>
            <a:r>
              <a:rPr lang="en-AU" sz="1600" dirty="0" smtClean="0"/>
              <a:t>Afternoon/Evening lectures via Skype!</a:t>
            </a:r>
            <a:endParaRPr lang="en-AU" sz="1600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</p:spPr>
        <p:txBody>
          <a:bodyPr/>
          <a:lstStyle/>
          <a:p>
            <a:r>
              <a:rPr lang="en-AU" dirty="0" smtClean="0"/>
              <a:t>Reason 1/2: Lecturers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0973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</p:spPr>
        <p:txBody>
          <a:bodyPr/>
          <a:lstStyle/>
          <a:p>
            <a:r>
              <a:rPr lang="en-AU" dirty="0" smtClean="0"/>
              <a:t>Reason 1/2: Lecturers</a:t>
            </a:r>
            <a:endParaRPr lang="en-AU" dirty="0"/>
          </a:p>
        </p:txBody>
      </p:sp>
      <p:grpSp>
        <p:nvGrpSpPr>
          <p:cNvPr id="3" name="Group 2"/>
          <p:cNvGrpSpPr/>
          <p:nvPr/>
        </p:nvGrpSpPr>
        <p:grpSpPr>
          <a:xfrm>
            <a:off x="-36512" y="1109272"/>
            <a:ext cx="9180513" cy="5784823"/>
            <a:chOff x="-36512" y="1109272"/>
            <a:chExt cx="9180513" cy="5784823"/>
          </a:xfrm>
        </p:grpSpPr>
        <p:pic>
          <p:nvPicPr>
            <p:cNvPr id="3074" name="Picture 2" descr="http://www0.cs.ucl.ac.uk/staff/J.Petke/images/JPetke.jp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3721" y="4172888"/>
              <a:ext cx="1437126" cy="2159992"/>
            </a:xfrm>
            <a:prstGeom prst="rect">
              <a:avLst/>
            </a:prstGeom>
            <a:noFill/>
          </p:spPr>
        </p:pic>
        <p:pic>
          <p:nvPicPr>
            <p:cNvPr id="3076" name="Picture 4" descr="li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4077" y="3824133"/>
              <a:ext cx="1672073" cy="1857859"/>
            </a:xfrm>
            <a:prstGeom prst="rect">
              <a:avLst/>
            </a:prstGeom>
            <a:noFill/>
          </p:spPr>
        </p:pic>
        <p:pic>
          <p:nvPicPr>
            <p:cNvPr id="7" name="Picture 2" descr="orcovado, Rio de Janeiro, January 2016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3684" b="16403"/>
            <a:stretch/>
          </p:blipFill>
          <p:spPr bwMode="auto">
            <a:xfrm>
              <a:off x="6940121" y="1386193"/>
              <a:ext cx="1982893" cy="2172063"/>
            </a:xfrm>
            <a:prstGeom prst="rect">
              <a:avLst/>
            </a:prstGeom>
            <a:noFill/>
          </p:spPr>
        </p:pic>
        <p:pic>
          <p:nvPicPr>
            <p:cNvPr id="3078" name="Picture 6" descr="http://cs.adelaide.edu.au/%7Emingyu/mingyu_suit50.jp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91037" y="4172888"/>
              <a:ext cx="1728192" cy="1994888"/>
            </a:xfrm>
            <a:prstGeom prst="rect">
              <a:avLst/>
            </a:prstGeom>
            <a:noFill/>
          </p:spPr>
        </p:pic>
        <p:pic>
          <p:nvPicPr>
            <p:cNvPr id="3080" name="Picture 8" descr="http://earlbarr.com/images/earl.jpg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93434" y="4343488"/>
              <a:ext cx="1795756" cy="1979712"/>
            </a:xfrm>
            <a:prstGeom prst="rect">
              <a:avLst/>
            </a:prstGeom>
            <a:noFill/>
          </p:spPr>
        </p:pic>
        <p:pic>
          <p:nvPicPr>
            <p:cNvPr id="3082" name="Picture 10" descr="radley Alexander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70553" y="1182762"/>
              <a:ext cx="1886198" cy="1886198"/>
            </a:xfrm>
            <a:prstGeom prst="rect">
              <a:avLst/>
            </a:prstGeom>
            <a:noFill/>
          </p:spPr>
        </p:pic>
        <p:pic>
          <p:nvPicPr>
            <p:cNvPr id="11" name="Picture 6" descr="http://cs.adelaide.edu.au/%7Emarkus/layout/mw-cyclists.jpg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66893" y="1638911"/>
              <a:ext cx="1820290" cy="1907229"/>
            </a:xfrm>
            <a:prstGeom prst="rect">
              <a:avLst/>
            </a:prstGeom>
            <a:noFill/>
          </p:spPr>
        </p:pic>
        <p:sp>
          <p:nvSpPr>
            <p:cNvPr id="5" name="TextBox 4"/>
            <p:cNvSpPr txBox="1"/>
            <p:nvPr/>
          </p:nvSpPr>
          <p:spPr>
            <a:xfrm>
              <a:off x="-36512" y="6309320"/>
              <a:ext cx="435407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AU" sz="1600" dirty="0" smtClean="0"/>
                <a:t>Earl and </a:t>
              </a:r>
              <a:r>
                <a:rPr lang="en-AU" sz="1600" dirty="0" err="1" smtClean="0"/>
                <a:t>Justyna</a:t>
              </a:r>
              <a:r>
                <a:rPr lang="en-AU" sz="1600" dirty="0" smtClean="0"/>
                <a:t>: from University College London</a:t>
              </a:r>
            </a:p>
            <a:p>
              <a:r>
                <a:rPr lang="en-AU" sz="1600" dirty="0" smtClean="0"/>
                <a:t>Afternoon/Evening lectures via Skype!</a:t>
              </a:r>
              <a:endParaRPr lang="en-AU" sz="1600" dirty="0"/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" y="1109272"/>
              <a:ext cx="9144000" cy="5748728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endParaRPr lang="en-AU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4519734" y="4199949"/>
            <a:ext cx="12955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mtClean="0"/>
              <a:t>Software</a:t>
            </a:r>
            <a:br>
              <a:rPr lang="en-AU" smtClean="0"/>
            </a:br>
            <a:r>
              <a:rPr lang="en-AU" smtClean="0"/>
              <a:t>product</a:t>
            </a:r>
            <a:br>
              <a:rPr lang="en-AU" smtClean="0"/>
            </a:br>
            <a:r>
              <a:rPr lang="en-AU" smtClean="0"/>
              <a:t>lines</a:t>
            </a:r>
            <a:endParaRPr lang="en-AU" dirty="0"/>
          </a:p>
        </p:txBody>
      </p:sp>
      <p:sp>
        <p:nvSpPr>
          <p:cNvPr id="6" name="TextBox 5"/>
          <p:cNvSpPr txBox="1"/>
          <p:nvPr/>
        </p:nvSpPr>
        <p:spPr>
          <a:xfrm>
            <a:off x="4582344" y="1618335"/>
            <a:ext cx="9188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mtClean="0"/>
              <a:t>Bug</a:t>
            </a:r>
            <a:br>
              <a:rPr lang="en-AU" smtClean="0"/>
            </a:br>
            <a:r>
              <a:rPr lang="en-AU" smtClean="0"/>
              <a:t>fixing</a:t>
            </a:r>
            <a:endParaRPr lang="en-AU"/>
          </a:p>
        </p:txBody>
      </p:sp>
      <p:sp>
        <p:nvSpPr>
          <p:cNvPr id="8" name="TextBox 7"/>
          <p:cNvSpPr txBox="1"/>
          <p:nvPr/>
        </p:nvSpPr>
        <p:spPr>
          <a:xfrm>
            <a:off x="7206655" y="1984087"/>
            <a:ext cx="16193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mtClean="0"/>
              <a:t>Mining</a:t>
            </a:r>
            <a:br>
              <a:rPr lang="en-AU" smtClean="0"/>
            </a:br>
            <a:r>
              <a:rPr lang="en-AU" smtClean="0"/>
              <a:t>software</a:t>
            </a:r>
            <a:br>
              <a:rPr lang="en-AU" smtClean="0"/>
            </a:br>
            <a:r>
              <a:rPr lang="en-AU" smtClean="0"/>
              <a:t>repositories</a:t>
            </a:r>
            <a:endParaRPr lang="en-AU"/>
          </a:p>
        </p:txBody>
      </p:sp>
      <p:sp>
        <p:nvSpPr>
          <p:cNvPr id="9" name="TextBox 8"/>
          <p:cNvSpPr txBox="1"/>
          <p:nvPr/>
        </p:nvSpPr>
        <p:spPr>
          <a:xfrm>
            <a:off x="6993120" y="4753062"/>
            <a:ext cx="11240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mtClean="0"/>
              <a:t>Bounty</a:t>
            </a:r>
            <a:br>
              <a:rPr lang="en-AU" smtClean="0"/>
            </a:br>
            <a:r>
              <a:rPr lang="en-AU" smtClean="0"/>
              <a:t>hunting</a:t>
            </a:r>
            <a:endParaRPr lang="en-AU"/>
          </a:p>
        </p:txBody>
      </p:sp>
      <p:sp>
        <p:nvSpPr>
          <p:cNvPr id="10" name="TextBox 9"/>
          <p:cNvSpPr txBox="1"/>
          <p:nvPr/>
        </p:nvSpPr>
        <p:spPr>
          <a:xfrm>
            <a:off x="1245890" y="1856250"/>
            <a:ext cx="17892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mtClean="0"/>
              <a:t>Optimisation</a:t>
            </a:r>
            <a:r>
              <a:rPr lang="en-AU" dirty="0"/>
              <a:t/>
            </a:r>
            <a:br>
              <a:rPr lang="en-AU" dirty="0"/>
            </a:br>
            <a:r>
              <a:rPr lang="en-AU" dirty="0" smtClean="0"/>
              <a:t>in general </a:t>
            </a:r>
            <a:br>
              <a:rPr lang="en-AU" dirty="0" smtClean="0"/>
            </a:br>
            <a:r>
              <a:rPr lang="en-AU" dirty="0" smtClean="0"/>
              <a:t>and UoA </a:t>
            </a:r>
            <a:br>
              <a:rPr lang="en-AU" dirty="0" smtClean="0"/>
            </a:br>
            <a:r>
              <a:rPr lang="en-AU" dirty="0" smtClean="0"/>
              <a:t>projects</a:t>
            </a:r>
            <a:endParaRPr lang="en-AU" dirty="0"/>
          </a:p>
        </p:txBody>
      </p:sp>
      <p:sp>
        <p:nvSpPr>
          <p:cNvPr id="12" name="TextBox 11"/>
          <p:cNvSpPr txBox="1"/>
          <p:nvPr/>
        </p:nvSpPr>
        <p:spPr>
          <a:xfrm>
            <a:off x="-21027" y="4362013"/>
            <a:ext cx="19591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Combinatorial</a:t>
            </a:r>
            <a:br>
              <a:rPr lang="en-AU" dirty="0" smtClean="0"/>
            </a:br>
            <a:r>
              <a:rPr lang="en-AU" dirty="0" smtClean="0"/>
              <a:t>interaction</a:t>
            </a:r>
            <a:r>
              <a:rPr lang="en-AU" smtClean="0"/>
              <a:t/>
            </a:r>
            <a:br>
              <a:rPr lang="en-AU" smtClean="0"/>
            </a:br>
            <a:r>
              <a:rPr lang="en-AU" smtClean="0"/>
              <a:t>testing</a:t>
            </a:r>
            <a:endParaRPr lang="en-AU"/>
          </a:p>
        </p:txBody>
      </p:sp>
      <p:sp>
        <p:nvSpPr>
          <p:cNvPr id="13" name="TextBox 12"/>
          <p:cNvSpPr txBox="1"/>
          <p:nvPr/>
        </p:nvSpPr>
        <p:spPr>
          <a:xfrm>
            <a:off x="1819841" y="5108991"/>
            <a:ext cx="2010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 smtClean="0"/>
              <a:t>Automatic</a:t>
            </a:r>
            <a:br>
              <a:rPr lang="en-AU" dirty="0" smtClean="0"/>
            </a:br>
            <a:r>
              <a:rPr lang="en-AU" dirty="0" smtClean="0"/>
              <a:t>software</a:t>
            </a:r>
            <a:r>
              <a:rPr lang="en-AU" smtClean="0"/>
              <a:t/>
            </a:r>
            <a:br>
              <a:rPr lang="en-AU" smtClean="0"/>
            </a:br>
            <a:r>
              <a:rPr lang="en-AU" smtClean="0"/>
              <a:t>transplantation</a:t>
            </a:r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80832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Reason 2/2: Content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Many activities in software engineering involve </a:t>
            </a:r>
            <a:r>
              <a:rPr lang="en-US" dirty="0">
                <a:solidFill>
                  <a:srgbClr val="FF0000"/>
                </a:solidFill>
              </a:rPr>
              <a:t>an element of search</a:t>
            </a:r>
            <a:r>
              <a:rPr lang="en-US" dirty="0"/>
              <a:t>. </a:t>
            </a:r>
            <a:endParaRPr lang="en-US" dirty="0" smtClean="0"/>
          </a:p>
          <a:p>
            <a:r>
              <a:rPr lang="en-US" dirty="0" smtClean="0"/>
              <a:t>Some </a:t>
            </a:r>
            <a:r>
              <a:rPr lang="en-US" dirty="0"/>
              <a:t>examples include selection of requirements, </a:t>
            </a:r>
            <a:r>
              <a:rPr lang="en-US" dirty="0" err="1"/>
              <a:t>localisation</a:t>
            </a:r>
            <a:r>
              <a:rPr lang="en-US" dirty="0"/>
              <a:t> and correction of defects, and the </a:t>
            </a:r>
            <a:r>
              <a:rPr lang="en-US" dirty="0" err="1"/>
              <a:t>optimisation</a:t>
            </a:r>
            <a:r>
              <a:rPr lang="en-US" dirty="0"/>
              <a:t> of test coverage.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fast-growing field of Search-Based Software Engineering </a:t>
            </a:r>
            <a:r>
              <a:rPr lang="en-US" dirty="0" smtClean="0"/>
              <a:t>(</a:t>
            </a:r>
            <a:r>
              <a:rPr lang="en-US" dirty="0"/>
              <a:t>SBSE) applies </a:t>
            </a:r>
            <a:r>
              <a:rPr lang="en-US" dirty="0">
                <a:solidFill>
                  <a:srgbClr val="FF0000"/>
                </a:solidFill>
              </a:rPr>
              <a:t>computing resources</a:t>
            </a:r>
            <a:r>
              <a:rPr lang="en-US" dirty="0"/>
              <a:t> to these search problems to </a:t>
            </a:r>
            <a:r>
              <a:rPr lang="en-US" dirty="0">
                <a:solidFill>
                  <a:srgbClr val="FF0000"/>
                </a:solidFill>
              </a:rPr>
              <a:t>improve the efficiency and quality</a:t>
            </a:r>
            <a:r>
              <a:rPr lang="en-US" dirty="0"/>
              <a:t> of software engineering processes. </a:t>
            </a:r>
            <a:endParaRPr lang="en-US" dirty="0" smtClean="0"/>
          </a:p>
          <a:p>
            <a:r>
              <a:rPr lang="en-US" dirty="0" smtClean="0"/>
              <a:t>This </a:t>
            </a:r>
            <a:r>
              <a:rPr lang="en-US" dirty="0"/>
              <a:t>course aims to introduce </a:t>
            </a:r>
            <a:r>
              <a:rPr lang="en-US" dirty="0" smtClean="0"/>
              <a:t>you to </a:t>
            </a:r>
            <a:r>
              <a:rPr lang="en-US" dirty="0"/>
              <a:t>a wide range of SBSE terminology, techniques, and processes. </a:t>
            </a:r>
            <a:endParaRPr lang="en-US" dirty="0" smtClean="0"/>
          </a:p>
          <a:p>
            <a:r>
              <a:rPr lang="en-US" dirty="0" smtClean="0"/>
              <a:t>Assessment: </a:t>
            </a:r>
            <a:br>
              <a:rPr lang="en-US" dirty="0" smtClean="0"/>
            </a:br>
            <a:r>
              <a:rPr lang="en-US" dirty="0" smtClean="0"/>
              <a:t>group work + spotlight talks + essays </a:t>
            </a:r>
            <a:br>
              <a:rPr lang="en-US" dirty="0" smtClean="0"/>
            </a:br>
            <a:r>
              <a:rPr lang="en-US" dirty="0" smtClean="0"/>
              <a:t>(with feedback from us)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873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 smtClean="0"/>
              <a:t>Main Staff</a:t>
            </a:r>
            <a:endParaRPr lang="en-AU" dirty="0"/>
          </a:p>
        </p:txBody>
      </p:sp>
      <p:pic>
        <p:nvPicPr>
          <p:cNvPr id="2050" name="Picture 2" descr="orcovado, Rio de Janeiro, January 201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4" b="16403"/>
          <a:stretch/>
        </p:blipFill>
        <p:spPr bwMode="auto">
          <a:xfrm>
            <a:off x="5302285" y="188640"/>
            <a:ext cx="2520280" cy="2760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cs.adelaide.edu.au/%7Eoptlog/images/mahmoudBokhari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332" y="3877493"/>
            <a:ext cx="1656184" cy="2300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://cs.adelaide.edu.au/%7Emarkus/layout/mw-cyclists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53" y="2101949"/>
            <a:ext cx="2434894" cy="2551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46717" y="4822250"/>
            <a:ext cx="22669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000" smtClean="0"/>
              <a:t>Markus</a:t>
            </a:r>
            <a:br>
              <a:rPr lang="en-AU" sz="2000" smtClean="0"/>
            </a:br>
            <a:r>
              <a:rPr lang="en-AU" sz="2000" smtClean="0"/>
              <a:t>(course coordinator)</a:t>
            </a:r>
            <a:endParaRPr lang="en-AU" sz="2000"/>
          </a:p>
        </p:txBody>
      </p:sp>
      <p:sp>
        <p:nvSpPr>
          <p:cNvPr id="5" name="TextBox 4"/>
          <p:cNvSpPr txBox="1"/>
          <p:nvPr/>
        </p:nvSpPr>
        <p:spPr>
          <a:xfrm>
            <a:off x="5088303" y="2924944"/>
            <a:ext cx="29482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000" dirty="0" smtClean="0"/>
              <a:t>Christoph</a:t>
            </a:r>
          </a:p>
          <a:p>
            <a:pPr algn="ctr"/>
            <a:r>
              <a:rPr lang="en-AU" sz="2000" dirty="0" smtClean="0"/>
              <a:t>(spotlight talks and essays)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59960" y="6177748"/>
            <a:ext cx="16049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000" dirty="0" smtClean="0"/>
              <a:t>Mahmoud</a:t>
            </a:r>
          </a:p>
          <a:p>
            <a:pPr algn="ctr"/>
            <a:r>
              <a:rPr lang="en-AU" sz="2000" dirty="0" smtClean="0"/>
              <a:t>(assignments)</a:t>
            </a:r>
            <a:endParaRPr lang="en-AU" sz="2000" dirty="0"/>
          </a:p>
        </p:txBody>
      </p:sp>
    </p:spTree>
    <p:extLst>
      <p:ext uri="{BB962C8B-B14F-4D97-AF65-F5344CB8AC3E}">
        <p14:creationId xmlns:p14="http://schemas.microsoft.com/office/powerpoint/2010/main" val="1395406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Course Website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</a:t>
            </a:r>
            <a:r>
              <a:rPr lang="en-AU" dirty="0" smtClean="0">
                <a:hlinkClick r:id="rId2"/>
              </a:rPr>
              <a:t>myuni-canvas.adelaide.edu.au/courses/25369</a:t>
            </a:r>
            <a:r>
              <a:rPr lang="en-AU" dirty="0" smtClean="0"/>
              <a:t> </a:t>
            </a:r>
            <a:endParaRPr lang="en-AU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696" y="2132856"/>
            <a:ext cx="5239725" cy="4395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26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AU" sz="3600" dirty="0"/>
          </a:p>
          <a:p>
            <a:pPr marL="0" indent="0" algn="ctr">
              <a:buNone/>
            </a:pPr>
            <a:r>
              <a:rPr lang="en-AU" sz="3600" smtClean="0"/>
              <a:t>This is </a:t>
            </a:r>
            <a:r>
              <a:rPr lang="en-AU" sz="3600" dirty="0" smtClean="0"/>
              <a:t>all for today.</a:t>
            </a:r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3600" dirty="0" smtClean="0"/>
              <a:t>The first proper lecture will be on Friday, 28 July 2017.</a:t>
            </a:r>
            <a:endParaRPr lang="en-AU" sz="3600" dirty="0"/>
          </a:p>
        </p:txBody>
      </p:sp>
    </p:spTree>
    <p:extLst>
      <p:ext uri="{BB962C8B-B14F-4D97-AF65-F5344CB8AC3E}">
        <p14:creationId xmlns:p14="http://schemas.microsoft.com/office/powerpoint/2010/main" val="1178999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ofA Bonython Template">
  <a:themeElements>
    <a:clrScheme name="Custom UofA">
      <a:dk1>
        <a:sysClr val="windowText" lastClr="000000"/>
      </a:dk1>
      <a:lt1>
        <a:sysClr val="window" lastClr="FFFFFF"/>
      </a:lt1>
      <a:dk2>
        <a:srgbClr val="0F497B"/>
      </a:dk2>
      <a:lt2>
        <a:srgbClr val="EEECE1"/>
      </a:lt2>
      <a:accent1>
        <a:srgbClr val="005A9C"/>
      </a:accent1>
      <a:accent2>
        <a:srgbClr val="ED1C2E"/>
      </a:accent2>
      <a:accent3>
        <a:srgbClr val="B38808"/>
      </a:accent3>
      <a:accent4>
        <a:srgbClr val="4391CA"/>
      </a:accent4>
      <a:accent5>
        <a:srgbClr val="C7DAEA"/>
      </a:accent5>
      <a:accent6>
        <a:srgbClr val="D6B400"/>
      </a:accent6>
      <a:hlink>
        <a:srgbClr val="0070C0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UoA_PPT2.potx</Template>
  <TotalTime>21757</TotalTime>
  <Words>181</Words>
  <Application>Microsoft Macintosh PowerPoint</Application>
  <PresentationFormat>On-screen Show (4:3)</PresentationFormat>
  <Paragraphs>41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 Narrow</vt:lpstr>
      <vt:lpstr>Georgia</vt:lpstr>
      <vt:lpstr>ＭＳ Ｐゴシック</vt:lpstr>
      <vt:lpstr>Arial</vt:lpstr>
      <vt:lpstr>Century Schoolbook</vt:lpstr>
      <vt:lpstr>Times New Roman</vt:lpstr>
      <vt:lpstr>UofA Bonython Template</vt:lpstr>
      <vt:lpstr>Course: Search-Based Software Engineering</vt:lpstr>
      <vt:lpstr>PowerPoint Presentation</vt:lpstr>
      <vt:lpstr>Reason 1/2: Lecturers</vt:lpstr>
      <vt:lpstr>Reason 1/2: Lecturers</vt:lpstr>
      <vt:lpstr>Reason 2/2: Content</vt:lpstr>
      <vt:lpstr>Main Staff</vt:lpstr>
      <vt:lpstr>Course Website</vt:lpstr>
      <vt:lpstr>PowerPoint Presentation</vt:lpstr>
    </vt:vector>
  </TitlesOfParts>
  <Company>cs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Year Computer Science</dc:title>
  <dc:creator>Tat-Jun Chin</dc:creator>
  <cp:lastModifiedBy>Markus Wagner</cp:lastModifiedBy>
  <cp:revision>580</cp:revision>
  <dcterms:created xsi:type="dcterms:W3CDTF">2010-02-23T00:12:38Z</dcterms:created>
  <dcterms:modified xsi:type="dcterms:W3CDTF">2017-10-01T06:58:50Z</dcterms:modified>
</cp:coreProperties>
</file>